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handoutMasterIdLst>
    <p:handoutMasterId r:id="rId15"/>
  </p:handoutMasterIdLst>
  <p:sldIdLst>
    <p:sldId id="256" r:id="rId2"/>
    <p:sldId id="257" r:id="rId3"/>
    <p:sldId id="258" r:id="rId4"/>
    <p:sldId id="265" r:id="rId5"/>
    <p:sldId id="259" r:id="rId6"/>
    <p:sldId id="260" r:id="rId7"/>
    <p:sldId id="261" r:id="rId8"/>
    <p:sldId id="266" r:id="rId9"/>
    <p:sldId id="262" r:id="rId10"/>
    <p:sldId id="267" r:id="rId11"/>
    <p:sldId id="263" r:id="rId12"/>
    <p:sldId id="264" r:id="rId1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2" autoAdjust="0"/>
    <p:restoredTop sz="70679" autoAdjust="0"/>
  </p:normalViewPr>
  <p:slideViewPr>
    <p:cSldViewPr>
      <p:cViewPr varScale="1">
        <p:scale>
          <a:sx n="78" d="100"/>
          <a:sy n="78" d="100"/>
        </p:scale>
        <p:origin x="-1776" y="-90"/>
      </p:cViewPr>
      <p:guideLst>
        <p:guide orient="horz" pos="2160"/>
        <p:guide pos="2880"/>
      </p:guideLst>
    </p:cSldViewPr>
  </p:slideViewPr>
  <p:outlineViewPr>
    <p:cViewPr>
      <p:scale>
        <a:sx n="33" d="100"/>
        <a:sy n="33" d="100"/>
      </p:scale>
      <p:origin x="0" y="4914"/>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8BCD30B8-2E68-49A1-990B-A1738F0402EE}" type="datetimeFigureOut">
              <a:rPr lang="en-CA" smtClean="0"/>
              <a:t>2012-07-19</a:t>
            </a:fld>
            <a:endParaRPr lang="en-CA"/>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25A8171B-0F63-47B7-89B0-26B052661A6D}" type="slidenum">
              <a:rPr lang="en-CA" smtClean="0"/>
              <a:t>‹#›</a:t>
            </a:fld>
            <a:endParaRPr lang="en-C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CA"/>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970C6AA7-6CC0-47DA-A93F-EEDE9E0C432A}" type="datetimeFigureOut">
              <a:rPr lang="en-CA" smtClean="0"/>
              <a:pPr/>
              <a:t>2012-07-19</a:t>
            </a:fld>
            <a:endParaRPr lang="en-CA"/>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CA"/>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CA"/>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241C7284-FA12-4509-BC72-2A166A3ACB8E}" type="slidenum">
              <a:rPr lang="en-CA" smtClean="0"/>
              <a:pPr/>
              <a:t>‹#›</a:t>
            </a:fld>
            <a:endParaRPr lang="en-CA"/>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241C7284-FA12-4509-BC72-2A166A3ACB8E}" type="slidenum">
              <a:rPr lang="en-CA" smtClean="0"/>
              <a:pPr/>
              <a:t>1</a:t>
            </a:fld>
            <a:endParaRPr lang="en-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Relate</a:t>
            </a:r>
            <a:r>
              <a:rPr lang="en-CA" baseline="0" dirty="0" smtClean="0"/>
              <a:t> VSA with KLRMP </a:t>
            </a:r>
          </a:p>
          <a:p>
            <a:r>
              <a:rPr lang="en-CA" baseline="0" dirty="0" smtClean="0"/>
              <a:t>Relate Scenic Area with FPC and FRPA</a:t>
            </a:r>
          </a:p>
          <a:p>
            <a:endParaRPr lang="en-CA" baseline="0" dirty="0" smtClean="0"/>
          </a:p>
          <a:p>
            <a:r>
              <a:rPr lang="en-CA" baseline="0" dirty="0" smtClean="0"/>
              <a:t>VSA across the district</a:t>
            </a:r>
          </a:p>
          <a:p>
            <a:r>
              <a:rPr lang="en-CA" baseline="0" dirty="0" smtClean="0"/>
              <a:t>FPPR 9.2 in north – old Clearwater Forest District</a:t>
            </a:r>
          </a:p>
          <a:p>
            <a:r>
              <a:rPr lang="en-CA" baseline="0" dirty="0" smtClean="0"/>
              <a:t>DM established – old Kamloops Forest District</a:t>
            </a:r>
            <a:endParaRPr lang="en-CA" dirty="0"/>
          </a:p>
        </p:txBody>
      </p:sp>
      <p:sp>
        <p:nvSpPr>
          <p:cNvPr id="4" name="Slide Number Placeholder 3"/>
          <p:cNvSpPr>
            <a:spLocks noGrp="1"/>
          </p:cNvSpPr>
          <p:nvPr>
            <p:ph type="sldNum" sz="quarter" idx="10"/>
          </p:nvPr>
        </p:nvSpPr>
        <p:spPr/>
        <p:txBody>
          <a:bodyPr/>
          <a:lstStyle/>
          <a:p>
            <a:fld id="{241C7284-FA12-4509-BC72-2A166A3ACB8E}" type="slidenum">
              <a:rPr lang="en-CA" smtClean="0"/>
              <a:pPr/>
              <a:t>2</a:t>
            </a:fld>
            <a:endParaRPr lang="en-C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241C7284-FA12-4509-BC72-2A166A3ACB8E}" type="slidenum">
              <a:rPr lang="en-CA" smtClean="0"/>
              <a:pPr/>
              <a:t>3</a:t>
            </a:fld>
            <a:endParaRPr lang="en-C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241C7284-FA12-4509-BC72-2A166A3ACB8E}" type="slidenum">
              <a:rPr lang="en-CA" smtClean="0"/>
              <a:pPr/>
              <a:t>4</a:t>
            </a:fld>
            <a:endParaRPr lang="en-C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241C7284-FA12-4509-BC72-2A166A3ACB8E}" type="slidenum">
              <a:rPr lang="en-CA" smtClean="0"/>
              <a:pPr/>
              <a:t>5</a:t>
            </a:fld>
            <a:endParaRPr lang="en-C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241C7284-FA12-4509-BC72-2A166A3ACB8E}" type="slidenum">
              <a:rPr lang="en-CA" smtClean="0"/>
              <a:pPr/>
              <a:t>6</a:t>
            </a:fld>
            <a:endParaRPr lang="en-C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There are no VSC’s of 1 or 5 in the inventory</a:t>
            </a:r>
            <a:endParaRPr lang="en-CA" dirty="0"/>
          </a:p>
        </p:txBody>
      </p:sp>
      <p:sp>
        <p:nvSpPr>
          <p:cNvPr id="4" name="Slide Number Placeholder 3"/>
          <p:cNvSpPr>
            <a:spLocks noGrp="1"/>
          </p:cNvSpPr>
          <p:nvPr>
            <p:ph type="sldNum" sz="quarter" idx="10"/>
          </p:nvPr>
        </p:nvSpPr>
        <p:spPr/>
        <p:txBody>
          <a:bodyPr/>
          <a:lstStyle/>
          <a:p>
            <a:fld id="{241C7284-FA12-4509-BC72-2A166A3ACB8E}" type="slidenum">
              <a:rPr lang="en-CA" smtClean="0"/>
              <a:pPr/>
              <a:t>7</a:t>
            </a:fld>
            <a:endParaRPr lang="en-C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241C7284-FA12-4509-BC72-2A166A3ACB8E}" type="slidenum">
              <a:rPr lang="en-CA" smtClean="0"/>
              <a:pPr/>
              <a:t>8</a:t>
            </a:fld>
            <a:endParaRPr lang="en-C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241C7284-FA12-4509-BC72-2A166A3ACB8E}" type="slidenum">
              <a:rPr lang="en-CA" smtClean="0"/>
              <a:pPr/>
              <a:t>9</a:t>
            </a:fld>
            <a:endParaRPr lang="en-C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241C7284-FA12-4509-BC72-2A166A3ACB8E}" type="slidenum">
              <a:rPr lang="en-CA" smtClean="0"/>
              <a:pPr/>
              <a:t>10</a:t>
            </a:fld>
            <a:endParaRPr lang="en-C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lvl="1" defTabSz="931774">
              <a:buFontTx/>
              <a:buChar char="-"/>
            </a:pPr>
            <a:r>
              <a:rPr lang="en-CA" sz="1600" dirty="0" smtClean="0"/>
              <a:t> Given that Modification from the ‘outside VSA’  is interpreted as a minimum visual alteration across the KLRMP given it applied to what was at that time the non-visually sensitive areas, then NVS or UA (unclassified area) identified as ‘M’</a:t>
            </a:r>
          </a:p>
          <a:p>
            <a:pPr marL="0" lvl="1" defTabSz="931774">
              <a:buFontTx/>
              <a:buChar char="-"/>
            </a:pPr>
            <a:endParaRPr lang="en-CA" sz="1600" dirty="0" smtClean="0"/>
          </a:p>
          <a:p>
            <a:pPr>
              <a:buFontTx/>
              <a:buChar char="-"/>
            </a:pPr>
            <a:r>
              <a:rPr lang="en-CA" dirty="0" smtClean="0"/>
              <a:t> There is no VSC of 1 or</a:t>
            </a:r>
            <a:r>
              <a:rPr lang="en-CA" baseline="0" dirty="0" smtClean="0"/>
              <a:t> 5 in the visual landscape inventory and there is no MM established by the district manager</a:t>
            </a:r>
          </a:p>
          <a:p>
            <a:pPr>
              <a:buFontTx/>
              <a:buChar char="-"/>
            </a:pPr>
            <a:endParaRPr lang="en-CA" baseline="0" dirty="0" smtClean="0"/>
          </a:p>
          <a:p>
            <a:pPr>
              <a:buFontTx/>
              <a:buChar char="-"/>
            </a:pPr>
            <a:r>
              <a:rPr lang="en-CA" baseline="0" dirty="0" smtClean="0"/>
              <a:t> VSC5 out of VSA = M as meeting M will meet MM (moot since there is no VSC = 5) – same for DM established</a:t>
            </a:r>
            <a:endParaRPr lang="en-CA" dirty="0"/>
          </a:p>
        </p:txBody>
      </p:sp>
      <p:sp>
        <p:nvSpPr>
          <p:cNvPr id="4" name="Slide Number Placeholder 3"/>
          <p:cNvSpPr>
            <a:spLocks noGrp="1"/>
          </p:cNvSpPr>
          <p:nvPr>
            <p:ph type="sldNum" sz="quarter" idx="10"/>
          </p:nvPr>
        </p:nvSpPr>
        <p:spPr/>
        <p:txBody>
          <a:bodyPr/>
          <a:lstStyle/>
          <a:p>
            <a:fld id="{241C7284-FA12-4509-BC72-2A166A3ACB8E}" type="slidenum">
              <a:rPr lang="en-CA" smtClean="0"/>
              <a:pPr/>
              <a:t>11</a:t>
            </a:fld>
            <a:endParaRPr lang="en-C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241C7284-FA12-4509-BC72-2A166A3ACB8E}" type="slidenum">
              <a:rPr lang="en-CA" smtClean="0"/>
              <a:pPr/>
              <a:t>12</a:t>
            </a:fld>
            <a:endParaRPr lang="en-C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2C3A561D-86A3-4244-8537-7025859BB640}" type="datetimeFigureOut">
              <a:rPr lang="en-CA" smtClean="0"/>
              <a:pPr/>
              <a:t>2012-07-19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39FD172C-73BC-4FE1-B776-5BD442940D77}" type="slidenum">
              <a:rPr lang="en-CA" smtClean="0"/>
              <a:pPr/>
              <a:t>‹#›</a:t>
            </a:fld>
            <a:endParaRPr lang="en-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2C3A561D-86A3-4244-8537-7025859BB640}" type="datetimeFigureOut">
              <a:rPr lang="en-CA" smtClean="0"/>
              <a:pPr/>
              <a:t>2012-07-19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39FD172C-73BC-4FE1-B776-5BD442940D77}" type="slidenum">
              <a:rPr lang="en-CA" smtClean="0"/>
              <a:pPr/>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C3A561D-86A3-4244-8537-7025859BB640}" type="datetimeFigureOut">
              <a:rPr lang="en-CA" smtClean="0"/>
              <a:pPr/>
              <a:t>2012-07-19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39FD172C-73BC-4FE1-B776-5BD442940D77}" type="slidenum">
              <a:rPr lang="en-CA" smtClean="0"/>
              <a:pPr/>
              <a:t>‹#›</a:t>
            </a:fld>
            <a:endParaRPr lang="en-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2C3A561D-86A3-4244-8537-7025859BB640}" type="datetimeFigureOut">
              <a:rPr lang="en-CA" smtClean="0"/>
              <a:pPr/>
              <a:t>2012-07-19</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39FD172C-73BC-4FE1-B776-5BD442940D77}" type="slidenum">
              <a:rPr lang="en-CA" smtClean="0"/>
              <a:pPr/>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2C3A561D-86A3-4244-8537-7025859BB640}" type="datetimeFigureOut">
              <a:rPr lang="en-CA" smtClean="0"/>
              <a:pPr/>
              <a:t>2012-07-19</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39FD172C-73BC-4FE1-B776-5BD442940D77}" type="slidenum">
              <a:rPr lang="en-CA" smtClean="0"/>
              <a:pPr/>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2C3A561D-86A3-4244-8537-7025859BB640}" type="datetimeFigureOut">
              <a:rPr lang="en-CA" smtClean="0"/>
              <a:pPr/>
              <a:t>2012-07-19</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39FD172C-73BC-4FE1-B776-5BD442940D77}" type="slidenum">
              <a:rPr lang="en-CA" smtClean="0"/>
              <a:pPr/>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3A561D-86A3-4244-8537-7025859BB640}" type="datetimeFigureOut">
              <a:rPr lang="en-CA" smtClean="0"/>
              <a:pPr/>
              <a:t>2012-07-19</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39FD172C-73BC-4FE1-B776-5BD442940D77}" type="slidenum">
              <a:rPr lang="en-CA" smtClean="0"/>
              <a:pPr/>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C3A561D-86A3-4244-8537-7025859BB640}" type="datetimeFigureOut">
              <a:rPr lang="en-CA" smtClean="0"/>
              <a:pPr/>
              <a:t>2012-07-19</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39FD172C-73BC-4FE1-B776-5BD442940D77}" type="slidenum">
              <a:rPr lang="en-CA" smtClean="0"/>
              <a:pPr/>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C3A561D-86A3-4244-8537-7025859BB640}" type="datetimeFigureOut">
              <a:rPr lang="en-CA" smtClean="0"/>
              <a:pPr/>
              <a:t>2012-07-19</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39FD172C-73BC-4FE1-B776-5BD442940D77}" type="slidenum">
              <a:rPr lang="en-CA" smtClean="0"/>
              <a:pPr/>
              <a:t>‹#›</a:t>
            </a:fld>
            <a:endParaRPr lang="en-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2C3A561D-86A3-4244-8537-7025859BB640}" type="datetimeFigureOut">
              <a:rPr lang="en-CA" smtClean="0"/>
              <a:pPr/>
              <a:t>2012-07-19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39FD172C-73BC-4FE1-B776-5BD442940D77}" type="slidenum">
              <a:rPr lang="en-CA" smtClean="0"/>
              <a:pPr/>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2C3A561D-86A3-4244-8537-7025859BB640}" type="datetimeFigureOut">
              <a:rPr lang="en-CA" smtClean="0"/>
              <a:pPr/>
              <a:t>2012-07-19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39FD172C-73BC-4FE1-B776-5BD442940D77}" type="slidenum">
              <a:rPr lang="en-CA" smtClean="0"/>
              <a:pPr/>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3A561D-86A3-4244-8537-7025859BB640}" type="datetimeFigureOut">
              <a:rPr lang="en-CA" smtClean="0"/>
              <a:pPr/>
              <a:t>2012-07-19</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FD172C-73BC-4FE1-B776-5BD442940D77}" type="slidenum">
              <a:rPr lang="en-CA" smtClean="0"/>
              <a:pPr/>
              <a:t>‹#›</a:t>
            </a:fld>
            <a:endParaRPr lang="en-C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oleObject" Target="../embeddings/oleObject3.bin"/></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oleObject" Target="../embeddings/oleObject4.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dirty="0" smtClean="0"/>
              <a:t>Thompson Rivers District</a:t>
            </a:r>
            <a:br>
              <a:rPr lang="en-CA" dirty="0" smtClean="0"/>
            </a:br>
            <a:r>
              <a:rPr lang="en-CA" dirty="0" smtClean="0"/>
              <a:t>Visuals Direction</a:t>
            </a:r>
            <a:endParaRPr lang="en-CA" dirty="0"/>
          </a:p>
        </p:txBody>
      </p:sp>
      <p:sp>
        <p:nvSpPr>
          <p:cNvPr id="3" name="Subtitle 2"/>
          <p:cNvSpPr>
            <a:spLocks noGrp="1"/>
          </p:cNvSpPr>
          <p:nvPr>
            <p:ph type="subTitle" idx="1"/>
          </p:nvPr>
        </p:nvSpPr>
        <p:spPr/>
        <p:txBody>
          <a:bodyPr/>
          <a:lstStyle/>
          <a:p>
            <a:endParaRPr lang="en-CA"/>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3200" dirty="0" smtClean="0"/>
              <a:t>DTR Visuals Direction Sources</a:t>
            </a:r>
            <a:endParaRPr lang="en-CA" sz="3200" dirty="0"/>
          </a:p>
        </p:txBody>
      </p:sp>
      <p:sp>
        <p:nvSpPr>
          <p:cNvPr id="3" name="Content Placeholder 2"/>
          <p:cNvSpPr>
            <a:spLocks noGrp="1"/>
          </p:cNvSpPr>
          <p:nvPr>
            <p:ph idx="1"/>
          </p:nvPr>
        </p:nvSpPr>
        <p:spPr/>
        <p:txBody>
          <a:bodyPr>
            <a:normAutofit/>
          </a:bodyPr>
          <a:lstStyle/>
          <a:p>
            <a:pPr marL="0" indent="0">
              <a:buNone/>
            </a:pPr>
            <a:r>
              <a:rPr lang="en-CA" sz="2800" dirty="0" smtClean="0"/>
              <a:t>There are various sources of visual direction in the </a:t>
            </a:r>
            <a:r>
              <a:rPr lang="en-CA" sz="2800" dirty="0" smtClean="0"/>
              <a:t>district: </a:t>
            </a:r>
            <a:endParaRPr lang="en-CA" sz="2800" dirty="0" smtClean="0"/>
          </a:p>
          <a:p>
            <a:endParaRPr lang="en-CA" sz="2800" dirty="0"/>
          </a:p>
          <a:p>
            <a:r>
              <a:rPr lang="en-CA" sz="2800" dirty="0" smtClean="0"/>
              <a:t>Kamloops LRMP (Visually Sensitive Area)</a:t>
            </a:r>
          </a:p>
          <a:p>
            <a:r>
              <a:rPr lang="en-CA" sz="2800" dirty="0" smtClean="0"/>
              <a:t>FPPR 9.2 (Known Scenic Area)</a:t>
            </a:r>
          </a:p>
          <a:p>
            <a:r>
              <a:rPr lang="en-CA" sz="2800" dirty="0" smtClean="0"/>
              <a:t>DM established objectives (Scenic Area)</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CA" sz="3200" dirty="0" smtClean="0"/>
              <a:t>Kamloops LRMP Visually Sensitive Area</a:t>
            </a:r>
            <a:br>
              <a:rPr lang="en-CA" sz="3200" dirty="0" smtClean="0"/>
            </a:br>
            <a:r>
              <a:rPr lang="en-CA" sz="3200" dirty="0" smtClean="0"/>
              <a:t>Inside and Outside</a:t>
            </a:r>
            <a:endParaRPr lang="en-CA" sz="3200" dirty="0"/>
          </a:p>
        </p:txBody>
      </p:sp>
      <p:sp>
        <p:nvSpPr>
          <p:cNvPr id="3" name="Content Placeholder 2"/>
          <p:cNvSpPr>
            <a:spLocks noGrp="1"/>
          </p:cNvSpPr>
          <p:nvPr>
            <p:ph idx="1"/>
          </p:nvPr>
        </p:nvSpPr>
        <p:spPr/>
        <p:txBody>
          <a:bodyPr>
            <a:normAutofit lnSpcReduction="10000"/>
          </a:bodyPr>
          <a:lstStyle/>
          <a:p>
            <a:pPr>
              <a:buNone/>
            </a:pPr>
            <a:r>
              <a:rPr lang="en-CA" sz="2400" dirty="0" smtClean="0"/>
              <a:t>Higher Level Plan – Legal</a:t>
            </a:r>
          </a:p>
          <a:p>
            <a:pPr>
              <a:buNone/>
            </a:pPr>
            <a:r>
              <a:rPr lang="en-CA" sz="1800" dirty="0" smtClean="0"/>
              <a:t>2.1.14.1 </a:t>
            </a:r>
          </a:p>
          <a:p>
            <a:r>
              <a:rPr lang="en-CA" sz="1800" dirty="0" smtClean="0"/>
              <a:t>The </a:t>
            </a:r>
            <a:r>
              <a:rPr lang="en-CA" sz="1800" dirty="0"/>
              <a:t>primary objective in Visually Sensitive Areas is to ensure that the levels of visual quality expected by society are achieved on Crown land in keeping with the concepts and principles of integrated resource management</a:t>
            </a:r>
            <a:r>
              <a:rPr lang="en-CA" sz="1800" dirty="0" smtClean="0"/>
              <a:t>.</a:t>
            </a:r>
          </a:p>
          <a:p>
            <a:r>
              <a:rPr lang="en-CA" sz="1800" dirty="0"/>
              <a:t>Areas outside the identified visually sensitive areas in the Kamloops LRMP are managed for landscape objectives as follows:  alterations may dominate the characteristic landscape but must borrow from natural line and form to such an extent and on such a scale that they are compatible to natural occurrences</a:t>
            </a:r>
            <a:r>
              <a:rPr lang="en-CA" sz="1800" dirty="0" smtClean="0"/>
              <a:t>.</a:t>
            </a:r>
          </a:p>
          <a:p>
            <a:pPr lvl="1"/>
            <a:r>
              <a:rPr lang="en-CA" sz="1600" dirty="0" smtClean="0"/>
              <a:t>Essentially the definition of a modification VQO at the time it was written</a:t>
            </a:r>
            <a:endParaRPr lang="en-CA" sz="1600" dirty="0" smtClean="0"/>
          </a:p>
          <a:p>
            <a:pPr lvl="1"/>
            <a:r>
              <a:rPr lang="en-CA" sz="1600" dirty="0" smtClean="0"/>
              <a:t>Interpreted </a:t>
            </a:r>
            <a:r>
              <a:rPr lang="en-CA" sz="1600" dirty="0" smtClean="0"/>
              <a:t>as a minimum visual alteration across the KLRMP given it applied to what was at that time the non-visually sensitive areas</a:t>
            </a:r>
          </a:p>
          <a:p>
            <a:pPr>
              <a:buFontTx/>
              <a:buChar char="-"/>
            </a:pPr>
            <a:endParaRPr lang="en-CA" sz="1800" dirty="0"/>
          </a:p>
          <a:p>
            <a:r>
              <a:rPr lang="en-CA" sz="1800" dirty="0" smtClean="0"/>
              <a:t>Created from </a:t>
            </a:r>
            <a:r>
              <a:rPr lang="en-CA" sz="1800" dirty="0" smtClean="0"/>
              <a:t>pre 1995 version </a:t>
            </a:r>
            <a:r>
              <a:rPr lang="en-CA" sz="1800" dirty="0" smtClean="0"/>
              <a:t>of visual landscape inventory, including some lakeshore management zones and lakeshore visual management zones</a:t>
            </a:r>
          </a:p>
          <a:p>
            <a:pPr>
              <a:buNone/>
            </a:pPr>
            <a:endParaRPr lang="en-CA" sz="2000" dirty="0"/>
          </a:p>
          <a:p>
            <a:pPr>
              <a:buNone/>
            </a:pPr>
            <a:endParaRPr lang="en-C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rmAutofit fontScale="90000"/>
          </a:bodyPr>
          <a:lstStyle/>
          <a:p>
            <a:r>
              <a:rPr lang="en-CA" sz="3200" dirty="0" smtClean="0"/>
              <a:t>KLRMP VSA </a:t>
            </a:r>
            <a:r>
              <a:rPr lang="en-CA" sz="3100" dirty="0" smtClean="0"/>
              <a:t>In</a:t>
            </a:r>
            <a:r>
              <a:rPr lang="en-CA" sz="3200" dirty="0" smtClean="0"/>
              <a:t> and Out</a:t>
            </a:r>
            <a:endParaRPr lang="en-CA" sz="3200" dirty="0"/>
          </a:p>
        </p:txBody>
      </p:sp>
      <p:graphicFrame>
        <p:nvGraphicFramePr>
          <p:cNvPr id="4" name="Content Placeholder 3"/>
          <p:cNvGraphicFramePr>
            <a:graphicFrameLocks noChangeAspect="1"/>
          </p:cNvGraphicFramePr>
          <p:nvPr>
            <p:ph idx="1"/>
          </p:nvPr>
        </p:nvGraphicFramePr>
        <p:xfrm>
          <a:off x="-324544" y="836712"/>
          <a:ext cx="9957394" cy="5760640"/>
        </p:xfrm>
        <a:graphic>
          <a:graphicData uri="http://schemas.openxmlformats.org/presentationml/2006/ole">
            <p:oleObj spid="_x0000_s3074" name="Acrobat Document" r:id="rId4" imgW="9580952" imgH="5544324" progId="AcroExch.Document.7">
              <p:embed/>
            </p:oleObj>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normAutofit/>
          </a:bodyPr>
          <a:lstStyle/>
          <a:p>
            <a:r>
              <a:rPr lang="en-CA" sz="3200" dirty="0" smtClean="0"/>
              <a:t>Known Scenic Area</a:t>
            </a:r>
            <a:endParaRPr lang="en-CA" sz="3200" dirty="0"/>
          </a:p>
        </p:txBody>
      </p:sp>
      <p:sp>
        <p:nvSpPr>
          <p:cNvPr id="3" name="Content Placeholder 2"/>
          <p:cNvSpPr>
            <a:spLocks noGrp="1"/>
          </p:cNvSpPr>
          <p:nvPr>
            <p:ph idx="1"/>
          </p:nvPr>
        </p:nvSpPr>
        <p:spPr>
          <a:xfrm>
            <a:off x="457200" y="1052736"/>
            <a:ext cx="8229600" cy="5073427"/>
          </a:xfrm>
        </p:spPr>
        <p:txBody>
          <a:bodyPr>
            <a:normAutofit fontScale="62500" lnSpcReduction="20000"/>
          </a:bodyPr>
          <a:lstStyle/>
          <a:p>
            <a:pPr>
              <a:buNone/>
            </a:pPr>
            <a:r>
              <a:rPr lang="en-CA" sz="3800" dirty="0" smtClean="0"/>
              <a:t>Known Scenic Area - Legal</a:t>
            </a:r>
          </a:p>
          <a:p>
            <a:r>
              <a:rPr lang="en-CA" dirty="0"/>
              <a:t>The known scenic area is </a:t>
            </a:r>
            <a:r>
              <a:rPr lang="en-CA" dirty="0" smtClean="0"/>
              <a:t>a </a:t>
            </a:r>
            <a:r>
              <a:rPr lang="en-CA" dirty="0"/>
              <a:t>result of definitions found in the </a:t>
            </a:r>
            <a:r>
              <a:rPr lang="en-CA" i="1" dirty="0"/>
              <a:t>Forest Practices Code of British Columbia Act </a:t>
            </a:r>
            <a:r>
              <a:rPr lang="en-CA" dirty="0"/>
              <a:t>Operational and Site Planning Regulation Definitions Part 1 of 'known' and 'scenic area':</a:t>
            </a:r>
          </a:p>
          <a:p>
            <a:r>
              <a:rPr lang="en-CA" dirty="0"/>
              <a:t>"</a:t>
            </a:r>
            <a:r>
              <a:rPr lang="en-CA" b="1" dirty="0"/>
              <a:t>known</a:t>
            </a:r>
            <a:r>
              <a:rPr lang="en-CA" dirty="0"/>
              <a:t>" means, when used to describe a feature, objective or other thing referred to in this regulation as "known", a feature, objective or other thing that is </a:t>
            </a:r>
          </a:p>
          <a:p>
            <a:pPr lvl="2">
              <a:buNone/>
            </a:pPr>
            <a:r>
              <a:rPr lang="en-CA" dirty="0"/>
              <a:t>(a) contained in a higher level plan, or </a:t>
            </a:r>
          </a:p>
          <a:p>
            <a:pPr lvl="2">
              <a:buNone/>
            </a:pPr>
            <a:r>
              <a:rPr lang="en-CA" dirty="0"/>
              <a:t>(b) </a:t>
            </a:r>
            <a:r>
              <a:rPr lang="en-CA" dirty="0">
                <a:solidFill>
                  <a:srgbClr val="FF0000"/>
                </a:solidFill>
              </a:rPr>
              <a:t>otherwise made available by the district manager </a:t>
            </a:r>
            <a:r>
              <a:rPr lang="en-CA" dirty="0"/>
              <a:t>at least 4 months before the operational plan is submitted for approval;</a:t>
            </a:r>
          </a:p>
          <a:p>
            <a:r>
              <a:rPr lang="en-CA" dirty="0"/>
              <a:t>"</a:t>
            </a:r>
            <a:r>
              <a:rPr lang="en-CA" b="1" dirty="0"/>
              <a:t>scenic area</a:t>
            </a:r>
            <a:r>
              <a:rPr lang="en-CA" dirty="0"/>
              <a:t>" means any visually sensitive area or </a:t>
            </a:r>
            <a:r>
              <a:rPr lang="en-CA" dirty="0">
                <a:solidFill>
                  <a:srgbClr val="FF0000"/>
                </a:solidFill>
              </a:rPr>
              <a:t>scenic landscape identified through a visual landscape inventory </a:t>
            </a:r>
            <a:r>
              <a:rPr lang="en-CA" dirty="0"/>
              <a:t>or planning process </a:t>
            </a:r>
            <a:r>
              <a:rPr lang="en-CA" dirty="0">
                <a:solidFill>
                  <a:srgbClr val="FF0000"/>
                </a:solidFill>
              </a:rPr>
              <a:t>carried out </a:t>
            </a:r>
            <a:r>
              <a:rPr lang="en-CA" dirty="0"/>
              <a:t>or approved </a:t>
            </a:r>
            <a:r>
              <a:rPr lang="en-CA" dirty="0">
                <a:solidFill>
                  <a:srgbClr val="FF0000"/>
                </a:solidFill>
              </a:rPr>
              <a:t>by the district manager</a:t>
            </a:r>
            <a:r>
              <a:rPr lang="en-CA" dirty="0"/>
              <a:t>;</a:t>
            </a:r>
          </a:p>
          <a:p>
            <a:endParaRPr lang="en-CA" dirty="0" smtClean="0"/>
          </a:p>
          <a:p>
            <a:r>
              <a:rPr lang="en-CA" dirty="0" smtClean="0"/>
              <a:t>In </a:t>
            </a:r>
            <a:r>
              <a:rPr lang="en-CA" dirty="0"/>
              <a:t>this case, the </a:t>
            </a:r>
            <a:r>
              <a:rPr lang="en-CA" dirty="0" smtClean="0"/>
              <a:t>District Manager of the Clearwater Forest District made </a:t>
            </a:r>
            <a:r>
              <a:rPr lang="en-CA" dirty="0"/>
              <a:t>available a visual landscape inventory carried out by him, in 1999, hence </a:t>
            </a:r>
            <a:r>
              <a:rPr lang="en-CA" dirty="0" smtClean="0"/>
              <a:t>through the FPC we get a known </a:t>
            </a:r>
            <a:r>
              <a:rPr lang="en-CA" dirty="0"/>
              <a:t>scenic area.  This is the same inventory that was used in </a:t>
            </a:r>
            <a:r>
              <a:rPr lang="en-CA" dirty="0" smtClean="0"/>
              <a:t>TSR2, 3 and 4 </a:t>
            </a:r>
            <a:r>
              <a:rPr lang="en-CA" dirty="0"/>
              <a:t>and used in </a:t>
            </a:r>
            <a:r>
              <a:rPr lang="en-CA" dirty="0" smtClean="0"/>
              <a:t>FDP’s and FSP’s since </a:t>
            </a:r>
            <a:r>
              <a:rPr lang="en-CA" dirty="0"/>
              <a:t>that time.</a:t>
            </a:r>
          </a:p>
          <a:p>
            <a:pPr>
              <a:buNone/>
            </a:pPr>
            <a:endParaRPr lang="en-C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p:spPr>
        <p:txBody>
          <a:bodyPr>
            <a:noAutofit/>
          </a:bodyPr>
          <a:lstStyle/>
          <a:p>
            <a:r>
              <a:rPr lang="en-CA" sz="3200" dirty="0" smtClean="0"/>
              <a:t>FRPA Transition FPPR 9.2</a:t>
            </a:r>
            <a:endParaRPr lang="en-CA" sz="3200" dirty="0"/>
          </a:p>
        </p:txBody>
      </p:sp>
      <p:sp>
        <p:nvSpPr>
          <p:cNvPr id="3" name="Content Placeholder 2"/>
          <p:cNvSpPr>
            <a:spLocks noGrp="1"/>
          </p:cNvSpPr>
          <p:nvPr>
            <p:ph idx="1"/>
          </p:nvPr>
        </p:nvSpPr>
        <p:spPr/>
        <p:txBody>
          <a:bodyPr>
            <a:normAutofit/>
          </a:bodyPr>
          <a:lstStyle/>
          <a:p>
            <a:r>
              <a:rPr lang="en-CA" sz="2000" dirty="0"/>
              <a:t>Section 180(c) of the </a:t>
            </a:r>
            <a:r>
              <a:rPr lang="en-CA" sz="2000" i="1" dirty="0"/>
              <a:t>Forest and Range Practices Act </a:t>
            </a:r>
            <a:r>
              <a:rPr lang="en-CA" sz="2000" dirty="0" smtClean="0"/>
              <a:t>grandparents the </a:t>
            </a:r>
            <a:r>
              <a:rPr lang="en-CA" sz="2000" dirty="0"/>
              <a:t>scenic area established by the FPC</a:t>
            </a:r>
            <a:r>
              <a:rPr lang="en-CA" sz="2000" dirty="0" smtClean="0"/>
              <a:t>.</a:t>
            </a:r>
          </a:p>
          <a:p>
            <a:pPr lvl="1">
              <a:buNone/>
            </a:pPr>
            <a:r>
              <a:rPr lang="en-CA" sz="1600" b="1" dirty="0" smtClean="0"/>
              <a:t>180</a:t>
            </a:r>
            <a:r>
              <a:rPr lang="en-CA" sz="1600" b="1" dirty="0" smtClean="0"/>
              <a:t>  Every area established or continued under the Code </a:t>
            </a:r>
            <a:r>
              <a:rPr lang="en-CA" sz="1600" b="1" dirty="0" smtClean="0"/>
              <a:t>as ...</a:t>
            </a:r>
            <a:endParaRPr lang="en-CA" sz="1600" b="1" dirty="0" smtClean="0"/>
          </a:p>
          <a:p>
            <a:pPr lvl="2">
              <a:buNone/>
            </a:pPr>
            <a:r>
              <a:rPr lang="en-CA" sz="1600" b="1" dirty="0" smtClean="0"/>
              <a:t>(</a:t>
            </a:r>
            <a:r>
              <a:rPr lang="en-CA" sz="1600" b="1" dirty="0" smtClean="0"/>
              <a:t>c) a scenic area</a:t>
            </a:r>
            <a:r>
              <a:rPr lang="en-CA" sz="1600" b="1" dirty="0" smtClean="0"/>
              <a:t>, ...</a:t>
            </a:r>
            <a:endParaRPr lang="en-CA" sz="1600" b="1" dirty="0" smtClean="0"/>
          </a:p>
          <a:p>
            <a:pPr lvl="1">
              <a:buNone/>
            </a:pPr>
            <a:endParaRPr lang="en-CA" sz="1600" dirty="0"/>
          </a:p>
          <a:p>
            <a:r>
              <a:rPr lang="en-CA" sz="2000" dirty="0" smtClean="0"/>
              <a:t>Given </a:t>
            </a:r>
            <a:r>
              <a:rPr lang="en-CA" sz="2000" dirty="0"/>
              <a:t>this circumstance, section 9.2 of the Forest Planning and Practices Regulation would therefore apply to the known scenic area and establish the objective set by government (OSBG) for visual quality as described in that section:</a:t>
            </a:r>
          </a:p>
          <a:p>
            <a:endParaRPr lang="en-C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a:bodyPr>
          <a:lstStyle/>
          <a:p>
            <a:r>
              <a:rPr lang="en-CA" sz="3200" dirty="0" smtClean="0"/>
              <a:t>FPPR 9.2</a:t>
            </a:r>
            <a:endParaRPr lang="en-CA" sz="3200" dirty="0"/>
          </a:p>
        </p:txBody>
      </p:sp>
      <p:sp>
        <p:nvSpPr>
          <p:cNvPr id="3" name="Content Placeholder 2"/>
          <p:cNvSpPr>
            <a:spLocks noGrp="1"/>
          </p:cNvSpPr>
          <p:nvPr>
            <p:ph idx="1"/>
          </p:nvPr>
        </p:nvSpPr>
        <p:spPr>
          <a:xfrm>
            <a:off x="457200" y="1196752"/>
            <a:ext cx="8229600" cy="4929411"/>
          </a:xfrm>
        </p:spPr>
        <p:txBody>
          <a:bodyPr>
            <a:normAutofit fontScale="77500" lnSpcReduction="20000"/>
          </a:bodyPr>
          <a:lstStyle/>
          <a:p>
            <a:r>
              <a:rPr lang="en-CA" b="1" dirty="0" smtClean="0"/>
              <a:t>9.2</a:t>
            </a:r>
            <a:r>
              <a:rPr lang="en-CA" dirty="0" smtClean="0"/>
              <a:t> (1) </a:t>
            </a:r>
          </a:p>
          <a:p>
            <a:pPr lvl="1">
              <a:buNone/>
            </a:pPr>
            <a:r>
              <a:rPr lang="en-CA" sz="2200" dirty="0" smtClean="0"/>
              <a:t>In this section: </a:t>
            </a:r>
          </a:p>
          <a:p>
            <a:pPr lvl="1">
              <a:buNone/>
            </a:pPr>
            <a:r>
              <a:rPr lang="en-CA" sz="2200" b="1" dirty="0" smtClean="0"/>
              <a:t>"scenic area"</a:t>
            </a:r>
            <a:r>
              <a:rPr lang="en-CA" sz="2200" dirty="0" smtClean="0"/>
              <a:t> means an area of land established as a scenic area under the </a:t>
            </a:r>
            <a:r>
              <a:rPr lang="en-CA" sz="2200" i="1" dirty="0" smtClean="0"/>
              <a:t>Forest Practices Code of British Columbia Act</a:t>
            </a:r>
            <a:r>
              <a:rPr lang="en-CA" sz="2200" dirty="0" smtClean="0"/>
              <a:t> on or before October 24, 2002 and continued as a scenic area under section 180 (c) of the Act; </a:t>
            </a:r>
          </a:p>
          <a:p>
            <a:pPr lvl="1">
              <a:buNone/>
            </a:pPr>
            <a:r>
              <a:rPr lang="en-CA" sz="2200" b="1" dirty="0" smtClean="0"/>
              <a:t>"visual sensitivity class"</a:t>
            </a:r>
            <a:r>
              <a:rPr lang="en-CA" sz="2200" dirty="0" smtClean="0"/>
              <a:t> means a visual sensitivity class established on or before October 24, 2002, particulars of which are publicly available in the Land and Resource Data Warehouse maintained by the minister responsible for the </a:t>
            </a:r>
            <a:r>
              <a:rPr lang="en-CA" sz="2200" i="1" dirty="0" smtClean="0"/>
              <a:t>Land Act</a:t>
            </a:r>
            <a:r>
              <a:rPr lang="en-CA" sz="2200" dirty="0" smtClean="0"/>
              <a:t>. </a:t>
            </a:r>
          </a:p>
          <a:p>
            <a:pPr lvl="1">
              <a:buNone/>
            </a:pPr>
            <a:r>
              <a:rPr lang="en-CA" sz="2200" dirty="0" smtClean="0"/>
              <a:t>(2) The objective set by government in relation to visual quality for a scenic area, that </a:t>
            </a:r>
          </a:p>
          <a:p>
            <a:pPr lvl="1">
              <a:buNone/>
            </a:pPr>
            <a:r>
              <a:rPr lang="en-CA" sz="2200" dirty="0" smtClean="0"/>
              <a:t>	(a) was established on or before October 24, 2002, and </a:t>
            </a:r>
          </a:p>
          <a:p>
            <a:pPr lvl="1">
              <a:buNone/>
            </a:pPr>
            <a:r>
              <a:rPr lang="en-CA" sz="2200" dirty="0" smtClean="0"/>
              <a:t>	(b) for which there is no visual quality objective is to ensure that the altered forest landscape for the scenic area </a:t>
            </a:r>
          </a:p>
          <a:p>
            <a:pPr lvl="1">
              <a:buNone/>
            </a:pPr>
            <a:r>
              <a:rPr lang="en-CA" sz="2200" dirty="0" smtClean="0"/>
              <a:t>	(c) in visual sensitivity class 1 is in either the preservation or retention category,</a:t>
            </a:r>
          </a:p>
          <a:p>
            <a:pPr lvl="1">
              <a:buNone/>
            </a:pPr>
            <a:r>
              <a:rPr lang="en-CA" sz="2200" dirty="0" smtClean="0"/>
              <a:t>	(d) in visual sensitivity class 2 is in either the retention or partial retention category, </a:t>
            </a:r>
          </a:p>
          <a:p>
            <a:pPr lvl="1">
              <a:buNone/>
            </a:pPr>
            <a:r>
              <a:rPr lang="en-CA" sz="2200" dirty="0" smtClean="0"/>
              <a:t>	(e) in visual sensitivity class 3 is in either the partial retention or modification category, </a:t>
            </a:r>
          </a:p>
          <a:p>
            <a:pPr lvl="1">
              <a:buNone/>
            </a:pPr>
            <a:r>
              <a:rPr lang="en-CA" sz="2200" dirty="0" smtClean="0"/>
              <a:t>	(f) in visual sensitivity class 4 is in either the partial retention or modification category, and</a:t>
            </a:r>
          </a:p>
          <a:p>
            <a:pPr lvl="1">
              <a:buNone/>
            </a:pPr>
            <a:r>
              <a:rPr lang="en-CA" sz="2200" dirty="0" smtClean="0"/>
              <a:t>	(g) in visual sensitivity class 5 is in either the modification or maximum modification category. </a:t>
            </a:r>
          </a:p>
          <a:p>
            <a:pPr>
              <a:buNone/>
            </a:pPr>
            <a:endParaRPr lang="en-C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rmAutofit fontScale="90000"/>
          </a:bodyPr>
          <a:lstStyle/>
          <a:p>
            <a:r>
              <a:rPr lang="en-CA" sz="3200" dirty="0" smtClean="0"/>
              <a:t>FPPR </a:t>
            </a:r>
            <a:r>
              <a:rPr lang="en-CA" sz="3200" dirty="0" smtClean="0"/>
              <a:t>9.2 Visual Sensitivity Classes</a:t>
            </a:r>
            <a:endParaRPr lang="en-CA" sz="3200" dirty="0"/>
          </a:p>
        </p:txBody>
      </p:sp>
      <p:graphicFrame>
        <p:nvGraphicFramePr>
          <p:cNvPr id="4" name="Content Placeholder 3"/>
          <p:cNvGraphicFramePr>
            <a:graphicFrameLocks noChangeAspect="1"/>
          </p:cNvGraphicFramePr>
          <p:nvPr>
            <p:ph idx="1"/>
          </p:nvPr>
        </p:nvGraphicFramePr>
        <p:xfrm>
          <a:off x="2330612" y="692150"/>
          <a:ext cx="4482776" cy="5976938"/>
        </p:xfrm>
        <a:graphic>
          <a:graphicData uri="http://schemas.openxmlformats.org/presentationml/2006/ole">
            <p:oleObj spid="_x0000_s4098" name="Acrobat Document" r:id="rId4" imgW="24685714" imgH="32914286" progId="AcroExch.Document.7">
              <p:embed/>
            </p:oleObj>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CA" sz="3200" dirty="0" smtClean="0"/>
              <a:t>District Manager Established VQOs</a:t>
            </a:r>
            <a:endParaRPr lang="en-CA" sz="3200" dirty="0"/>
          </a:p>
        </p:txBody>
      </p:sp>
      <p:sp>
        <p:nvSpPr>
          <p:cNvPr id="3" name="Content Placeholder 2"/>
          <p:cNvSpPr>
            <a:spLocks noGrp="1"/>
          </p:cNvSpPr>
          <p:nvPr>
            <p:ph idx="1"/>
          </p:nvPr>
        </p:nvSpPr>
        <p:spPr/>
        <p:txBody>
          <a:bodyPr>
            <a:normAutofit/>
          </a:bodyPr>
          <a:lstStyle/>
          <a:p>
            <a:r>
              <a:rPr lang="en-CA" sz="2400" dirty="0" smtClean="0"/>
              <a:t>The District Manager of the Kamloops Forest District established visual quality objectives as of 2003</a:t>
            </a:r>
          </a:p>
          <a:p>
            <a:r>
              <a:rPr lang="en-CA" sz="2400" dirty="0" smtClean="0"/>
              <a:t>There was additional area </a:t>
            </a:r>
            <a:r>
              <a:rPr lang="en-CA" sz="2400" dirty="0" smtClean="0"/>
              <a:t>identified beyond the Kamloops VSA, </a:t>
            </a:r>
            <a:r>
              <a:rPr lang="en-CA" sz="2400" dirty="0" smtClean="0"/>
              <a:t>much associated with lakeshore management zones and lakeshore visual management zones, consistent with the agreements at the Lakes LRUP public planning table</a:t>
            </a:r>
            <a:endParaRPr lang="en-CA" sz="2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rmAutofit fontScale="90000"/>
          </a:bodyPr>
          <a:lstStyle/>
          <a:p>
            <a:r>
              <a:rPr lang="en-CA" sz="3200" dirty="0" smtClean="0"/>
              <a:t>DM VQOs</a:t>
            </a:r>
            <a:endParaRPr lang="en-CA" sz="3200" dirty="0"/>
          </a:p>
        </p:txBody>
      </p:sp>
      <p:graphicFrame>
        <p:nvGraphicFramePr>
          <p:cNvPr id="4" name="Content Placeholder 3"/>
          <p:cNvGraphicFramePr>
            <a:graphicFrameLocks noChangeAspect="1"/>
          </p:cNvGraphicFramePr>
          <p:nvPr>
            <p:ph idx="1"/>
          </p:nvPr>
        </p:nvGraphicFramePr>
        <p:xfrm>
          <a:off x="1763688" y="692696"/>
          <a:ext cx="5400706" cy="7200825"/>
        </p:xfrm>
        <a:graphic>
          <a:graphicData uri="http://schemas.openxmlformats.org/presentationml/2006/ole">
            <p:oleObj spid="_x0000_s5122" name="Acrobat Document" r:id="rId4" imgW="24685714" imgH="32914286" progId="AcroExch.Document.7">
              <p:embed/>
            </p:oleObj>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720080"/>
          </a:xfrm>
        </p:spPr>
        <p:txBody>
          <a:bodyPr>
            <a:normAutofit fontScale="90000"/>
          </a:bodyPr>
          <a:lstStyle/>
          <a:p>
            <a:r>
              <a:rPr lang="en-CA" sz="3600" dirty="0" smtClean="0"/>
              <a:t/>
            </a:r>
            <a:br>
              <a:rPr lang="en-CA" sz="3600" dirty="0" smtClean="0"/>
            </a:br>
            <a:r>
              <a:rPr lang="en-CA" sz="3600" dirty="0" smtClean="0"/>
              <a:t>Bring it all together</a:t>
            </a:r>
            <a:r>
              <a:rPr lang="en-CA" dirty="0" smtClean="0"/>
              <a:t/>
            </a:r>
            <a:br>
              <a:rPr lang="en-CA" dirty="0" smtClean="0"/>
            </a:br>
            <a:endParaRPr lang="en-CA" dirty="0"/>
          </a:p>
        </p:txBody>
      </p:sp>
      <p:sp>
        <p:nvSpPr>
          <p:cNvPr id="5" name="Content Placeholder 4"/>
          <p:cNvSpPr>
            <a:spLocks noGrp="1"/>
          </p:cNvSpPr>
          <p:nvPr>
            <p:ph idx="1"/>
          </p:nvPr>
        </p:nvSpPr>
        <p:spPr>
          <a:xfrm>
            <a:off x="457200" y="3140968"/>
            <a:ext cx="8229600" cy="2985195"/>
          </a:xfrm>
        </p:spPr>
        <p:txBody>
          <a:bodyPr>
            <a:normAutofit/>
          </a:bodyPr>
          <a:lstStyle/>
          <a:p>
            <a:r>
              <a:rPr lang="en-CA" sz="2000" dirty="0" smtClean="0"/>
              <a:t>There was a legal interpretation for the Kamloops Forest District that where two different legal visual objectives overlap (KLRMP and DM), managing to the higher objective would not create a conflict.</a:t>
            </a:r>
          </a:p>
          <a:p>
            <a:r>
              <a:rPr lang="en-CA" sz="2000" dirty="0" smtClean="0"/>
              <a:t>This same interpretation was applied in the case of overlaps with FPPR 9.2 objectives as </a:t>
            </a:r>
            <a:r>
              <a:rPr lang="en-CA" sz="2000" dirty="0" smtClean="0"/>
              <a:t>well</a:t>
            </a:r>
          </a:p>
          <a:p>
            <a:endParaRPr lang="en-CA" sz="2400" dirty="0"/>
          </a:p>
        </p:txBody>
      </p:sp>
      <p:pic>
        <p:nvPicPr>
          <p:cNvPr id="6" name="Picture 2"/>
          <p:cNvPicPr>
            <a:picLocks noChangeAspect="1" noChangeArrowheads="1"/>
          </p:cNvPicPr>
          <p:nvPr/>
        </p:nvPicPr>
        <p:blipFill>
          <a:blip r:embed="rId3" cstate="print"/>
          <a:srcRect/>
          <a:stretch>
            <a:fillRect/>
          </a:stretch>
        </p:blipFill>
        <p:spPr bwMode="auto">
          <a:xfrm>
            <a:off x="251520" y="1556792"/>
            <a:ext cx="8618273" cy="115212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260648"/>
            <a:ext cx="7571184" cy="562074"/>
          </a:xfrm>
        </p:spPr>
        <p:txBody>
          <a:bodyPr>
            <a:noAutofit/>
          </a:bodyPr>
          <a:lstStyle/>
          <a:p>
            <a:r>
              <a:rPr lang="en-CA" sz="3200" dirty="0" smtClean="0"/>
              <a:t>Bring it all together</a:t>
            </a:r>
            <a:endParaRPr lang="en-CA" sz="3200" dirty="0"/>
          </a:p>
        </p:txBody>
      </p:sp>
      <p:graphicFrame>
        <p:nvGraphicFramePr>
          <p:cNvPr id="4" name="Content Placeholder 3"/>
          <p:cNvGraphicFramePr>
            <a:graphicFrameLocks noChangeAspect="1"/>
          </p:cNvGraphicFramePr>
          <p:nvPr>
            <p:ph idx="1"/>
          </p:nvPr>
        </p:nvGraphicFramePr>
        <p:xfrm>
          <a:off x="2411760" y="790888"/>
          <a:ext cx="4464496" cy="5952565"/>
        </p:xfrm>
        <a:graphic>
          <a:graphicData uri="http://schemas.openxmlformats.org/presentationml/2006/ole">
            <p:oleObj spid="_x0000_s2051" name="Acrobat Document" r:id="rId4" imgW="24685714" imgH="32914286" progId="AcroExch.Document.7">
              <p:embed/>
            </p:oleObj>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351</TotalTime>
  <Words>804</Words>
  <Application>Microsoft Office PowerPoint</Application>
  <PresentationFormat>On-screen Show (4:3)</PresentationFormat>
  <Paragraphs>78</Paragraphs>
  <Slides>12</Slides>
  <Notes>12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12</vt:i4>
      </vt:variant>
    </vt:vector>
  </HeadingPairs>
  <TitlesOfParts>
    <vt:vector size="14" baseType="lpstr">
      <vt:lpstr>Office Theme</vt:lpstr>
      <vt:lpstr>Acrobat Document</vt:lpstr>
      <vt:lpstr>Thompson Rivers District Visuals Direction</vt:lpstr>
      <vt:lpstr>DTR Visuals Direction Sources</vt:lpstr>
      <vt:lpstr>Kamloops LRMP Visually Sensitive Area Inside and Outside</vt:lpstr>
      <vt:lpstr>KLRMP VSA In and Out</vt:lpstr>
      <vt:lpstr>Known Scenic Area</vt:lpstr>
      <vt:lpstr>FRPA Transition FPPR 9.2</vt:lpstr>
      <vt:lpstr>FPPR 9.2</vt:lpstr>
      <vt:lpstr>FPPR 9.2 Visual Sensitivity Classes</vt:lpstr>
      <vt:lpstr>District Manager Established VQOs</vt:lpstr>
      <vt:lpstr>DM VQOs</vt:lpstr>
      <vt:lpstr> Bring it all together </vt:lpstr>
      <vt:lpstr>Bring it all together</vt:lpstr>
    </vt:vector>
  </TitlesOfParts>
  <Company>Province of British Columbia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Thompson Rivers District Visuals Direction</dc:title>
  <dc:creator>rvanderz</dc:creator>
  <cp:lastModifiedBy>rvanderz</cp:lastModifiedBy>
  <cp:revision>37</cp:revision>
  <dcterms:created xsi:type="dcterms:W3CDTF">2012-07-16T18:19:51Z</dcterms:created>
  <dcterms:modified xsi:type="dcterms:W3CDTF">2012-07-19T21:19:28Z</dcterms:modified>
</cp:coreProperties>
</file>